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6605" autoAdjust="0"/>
  </p:normalViewPr>
  <p:slideViewPr>
    <p:cSldViewPr snapToGrid="0">
      <p:cViewPr varScale="1">
        <p:scale>
          <a:sx n="74" d="100"/>
          <a:sy n="74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BABD0-3276-494B-8F3B-C70E9EEF01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240ECE-94B7-48C7-ADEB-853783EE3F41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dirty="0"/>
            <a:t>Bilder wurden zuerst nicht angezeigt</a:t>
          </a:r>
          <a:endParaRPr lang="en-US" dirty="0"/>
        </a:p>
      </dgm:t>
    </dgm:pt>
    <dgm:pt modelId="{C1C0E9F2-9520-44DF-84BF-5201957BA1E6}" type="parTrans" cxnId="{2638E14C-6F3B-4B2A-8E32-3845EB7443C9}">
      <dgm:prSet/>
      <dgm:spPr/>
      <dgm:t>
        <a:bodyPr/>
        <a:lstStyle/>
        <a:p>
          <a:endParaRPr lang="en-US"/>
        </a:p>
      </dgm:t>
    </dgm:pt>
    <dgm:pt modelId="{3A5262EE-D638-4C69-9E49-8C3507576524}" type="sibTrans" cxnId="{2638E14C-6F3B-4B2A-8E32-3845EB7443C9}">
      <dgm:prSet/>
      <dgm:spPr/>
      <dgm:t>
        <a:bodyPr/>
        <a:lstStyle/>
        <a:p>
          <a:endParaRPr lang="en-US"/>
        </a:p>
      </dgm:t>
    </dgm:pt>
    <dgm:pt modelId="{795DD321-193B-46A5-974D-9B15EB6E15C3}">
      <dgm:prSet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/>
            <a:t>Grund: In WPF muss man jedes Bild als „Ressource“ eingebunden sein</a:t>
          </a:r>
          <a:endParaRPr lang="en-US"/>
        </a:p>
      </dgm:t>
    </dgm:pt>
    <dgm:pt modelId="{CA180D2C-AA38-4C6F-8758-080ED95734B2}" type="parTrans" cxnId="{9EFB2564-3B8E-48A4-A1FF-F3298836F060}">
      <dgm:prSet/>
      <dgm:spPr/>
      <dgm:t>
        <a:bodyPr/>
        <a:lstStyle/>
        <a:p>
          <a:endParaRPr lang="en-US"/>
        </a:p>
      </dgm:t>
    </dgm:pt>
    <dgm:pt modelId="{9EC59E90-9A0F-4747-9FC7-50952926497A}" type="sibTrans" cxnId="{9EFB2564-3B8E-48A4-A1FF-F3298836F060}">
      <dgm:prSet/>
      <dgm:spPr/>
      <dgm:t>
        <a:bodyPr/>
        <a:lstStyle/>
        <a:p>
          <a:endParaRPr lang="en-US"/>
        </a:p>
      </dgm:t>
    </dgm:pt>
    <dgm:pt modelId="{F47FD1B7-48C8-497F-A33C-E31C2C22364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DE" dirty="0"/>
            <a:t>Lernpunkt: WPF behandelt Ressourcen anders als klassische Dateipfade</a:t>
          </a:r>
          <a:endParaRPr lang="en-US" dirty="0"/>
        </a:p>
      </dgm:t>
    </dgm:pt>
    <dgm:pt modelId="{2F5D841E-98CC-4A81-A0DA-128CEAA631E4}" type="parTrans" cxnId="{FCBE8C0C-F082-4091-AFB7-A6F8957EAC1E}">
      <dgm:prSet/>
      <dgm:spPr/>
      <dgm:t>
        <a:bodyPr/>
        <a:lstStyle/>
        <a:p>
          <a:endParaRPr lang="en-US"/>
        </a:p>
      </dgm:t>
    </dgm:pt>
    <dgm:pt modelId="{4B964D2F-917C-4F20-A339-A22FD83FB97E}" type="sibTrans" cxnId="{FCBE8C0C-F082-4091-AFB7-A6F8957EAC1E}">
      <dgm:prSet/>
      <dgm:spPr/>
      <dgm:t>
        <a:bodyPr/>
        <a:lstStyle/>
        <a:p>
          <a:endParaRPr lang="en-US"/>
        </a:p>
      </dgm:t>
    </dgm:pt>
    <dgm:pt modelId="{0D55B51F-5407-432F-8DE2-DC5CCF2E634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de-DE"/>
            <a:t>„None“ = keine Verarbeitung, wird ignoriert</a:t>
          </a:r>
          <a:endParaRPr lang="en-US"/>
        </a:p>
      </dgm:t>
    </dgm:pt>
    <dgm:pt modelId="{B7ABAFF5-D1A3-4D47-97E4-EE85D475BEF7}" type="parTrans" cxnId="{5F4AF87E-97C5-41C3-83E9-330A56283E14}">
      <dgm:prSet/>
      <dgm:spPr/>
      <dgm:t>
        <a:bodyPr/>
        <a:lstStyle/>
        <a:p>
          <a:endParaRPr lang="en-US"/>
        </a:p>
      </dgm:t>
    </dgm:pt>
    <dgm:pt modelId="{82736CBC-5C3F-439D-BBB7-616EAE22E022}" type="sibTrans" cxnId="{5F4AF87E-97C5-41C3-83E9-330A56283E14}">
      <dgm:prSet/>
      <dgm:spPr/>
      <dgm:t>
        <a:bodyPr/>
        <a:lstStyle/>
        <a:p>
          <a:endParaRPr lang="en-US"/>
        </a:p>
      </dgm:t>
    </dgm:pt>
    <dgm:pt modelId="{FB77332C-A0BB-4C37-A1D8-E49D3D7C67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de-DE"/>
            <a:t>„Resource“ = eingebettete WPF-Ressource, direkt nutzbar im XAML</a:t>
          </a:r>
          <a:endParaRPr lang="en-US"/>
        </a:p>
      </dgm:t>
    </dgm:pt>
    <dgm:pt modelId="{E2C77667-108D-407A-9EFA-6D7B0DBA3EF9}" type="parTrans" cxnId="{3CF7E095-F0D9-494C-8575-D2833BA9E0A5}">
      <dgm:prSet/>
      <dgm:spPr/>
      <dgm:t>
        <a:bodyPr/>
        <a:lstStyle/>
        <a:p>
          <a:endParaRPr lang="en-US"/>
        </a:p>
      </dgm:t>
    </dgm:pt>
    <dgm:pt modelId="{DBAB5F7C-C3DB-4822-B783-597870E4D725}" type="sibTrans" cxnId="{3CF7E095-F0D9-494C-8575-D2833BA9E0A5}">
      <dgm:prSet/>
      <dgm:spPr/>
      <dgm:t>
        <a:bodyPr/>
        <a:lstStyle/>
        <a:p>
          <a:endParaRPr lang="en-US"/>
        </a:p>
      </dgm:t>
    </dgm:pt>
    <dgm:pt modelId="{519FBB46-DB1A-4E15-AAE7-7EE65E47F747}" type="pres">
      <dgm:prSet presAssocID="{16EBABD0-3276-494B-8F3B-C70E9EEF01C7}" presName="outerComposite" presStyleCnt="0">
        <dgm:presLayoutVars>
          <dgm:chMax val="5"/>
          <dgm:dir/>
          <dgm:resizeHandles val="exact"/>
        </dgm:presLayoutVars>
      </dgm:prSet>
      <dgm:spPr/>
    </dgm:pt>
    <dgm:pt modelId="{4E5896B2-CE79-476B-8F63-846BA0AD4264}" type="pres">
      <dgm:prSet presAssocID="{16EBABD0-3276-494B-8F3B-C70E9EEF01C7}" presName="dummyMaxCanvas" presStyleCnt="0">
        <dgm:presLayoutVars/>
      </dgm:prSet>
      <dgm:spPr/>
    </dgm:pt>
    <dgm:pt modelId="{A49AF5FE-D630-4249-BF72-EF30B619C23F}" type="pres">
      <dgm:prSet presAssocID="{16EBABD0-3276-494B-8F3B-C70E9EEF01C7}" presName="FiveNodes_1" presStyleLbl="node1" presStyleIdx="0" presStyleCnt="5">
        <dgm:presLayoutVars>
          <dgm:bulletEnabled val="1"/>
        </dgm:presLayoutVars>
      </dgm:prSet>
      <dgm:spPr/>
    </dgm:pt>
    <dgm:pt modelId="{18CF3323-4401-42CF-9459-7FAE110B6595}" type="pres">
      <dgm:prSet presAssocID="{16EBABD0-3276-494B-8F3B-C70E9EEF01C7}" presName="FiveNodes_2" presStyleLbl="node1" presStyleIdx="1" presStyleCnt="5">
        <dgm:presLayoutVars>
          <dgm:bulletEnabled val="1"/>
        </dgm:presLayoutVars>
      </dgm:prSet>
      <dgm:spPr/>
    </dgm:pt>
    <dgm:pt modelId="{68F46FEE-3BC0-419B-B3A8-FB7C4B53A0D8}" type="pres">
      <dgm:prSet presAssocID="{16EBABD0-3276-494B-8F3B-C70E9EEF01C7}" presName="FiveNodes_3" presStyleLbl="node1" presStyleIdx="2" presStyleCnt="5">
        <dgm:presLayoutVars>
          <dgm:bulletEnabled val="1"/>
        </dgm:presLayoutVars>
      </dgm:prSet>
      <dgm:spPr/>
    </dgm:pt>
    <dgm:pt modelId="{62E3A1E9-7681-40C5-B615-11CEC79BE86E}" type="pres">
      <dgm:prSet presAssocID="{16EBABD0-3276-494B-8F3B-C70E9EEF01C7}" presName="FiveNodes_4" presStyleLbl="node1" presStyleIdx="3" presStyleCnt="5">
        <dgm:presLayoutVars>
          <dgm:bulletEnabled val="1"/>
        </dgm:presLayoutVars>
      </dgm:prSet>
      <dgm:spPr/>
    </dgm:pt>
    <dgm:pt modelId="{5BB0CE7A-EA56-4DCC-963A-F964EBB039C6}" type="pres">
      <dgm:prSet presAssocID="{16EBABD0-3276-494B-8F3B-C70E9EEF01C7}" presName="FiveNodes_5" presStyleLbl="node1" presStyleIdx="4" presStyleCnt="5">
        <dgm:presLayoutVars>
          <dgm:bulletEnabled val="1"/>
        </dgm:presLayoutVars>
      </dgm:prSet>
      <dgm:spPr/>
    </dgm:pt>
    <dgm:pt modelId="{C7C35EE7-1885-4342-8AA6-EA0749EECE1C}" type="pres">
      <dgm:prSet presAssocID="{16EBABD0-3276-494B-8F3B-C70E9EEF01C7}" presName="FiveConn_1-2" presStyleLbl="fgAccFollowNode1" presStyleIdx="0" presStyleCnt="4">
        <dgm:presLayoutVars>
          <dgm:bulletEnabled val="1"/>
        </dgm:presLayoutVars>
      </dgm:prSet>
      <dgm:spPr/>
    </dgm:pt>
    <dgm:pt modelId="{8D556814-AC76-42D5-8752-6930D749814C}" type="pres">
      <dgm:prSet presAssocID="{16EBABD0-3276-494B-8F3B-C70E9EEF01C7}" presName="FiveConn_2-3" presStyleLbl="fgAccFollowNode1" presStyleIdx="1" presStyleCnt="4">
        <dgm:presLayoutVars>
          <dgm:bulletEnabled val="1"/>
        </dgm:presLayoutVars>
      </dgm:prSet>
      <dgm:spPr/>
    </dgm:pt>
    <dgm:pt modelId="{1BB58E49-2AA8-40E5-AA6D-435EB82CDE40}" type="pres">
      <dgm:prSet presAssocID="{16EBABD0-3276-494B-8F3B-C70E9EEF01C7}" presName="FiveConn_3-4" presStyleLbl="fgAccFollowNode1" presStyleIdx="2" presStyleCnt="4">
        <dgm:presLayoutVars>
          <dgm:bulletEnabled val="1"/>
        </dgm:presLayoutVars>
      </dgm:prSet>
      <dgm:spPr/>
    </dgm:pt>
    <dgm:pt modelId="{61097D84-019F-4A45-A34D-01F8DEA75C0B}" type="pres">
      <dgm:prSet presAssocID="{16EBABD0-3276-494B-8F3B-C70E9EEF01C7}" presName="FiveConn_4-5" presStyleLbl="fgAccFollowNode1" presStyleIdx="3" presStyleCnt="4">
        <dgm:presLayoutVars>
          <dgm:bulletEnabled val="1"/>
        </dgm:presLayoutVars>
      </dgm:prSet>
      <dgm:spPr/>
    </dgm:pt>
    <dgm:pt modelId="{51E5ED05-F9ED-46BA-B7AE-E998C02E61B1}" type="pres">
      <dgm:prSet presAssocID="{16EBABD0-3276-494B-8F3B-C70E9EEF01C7}" presName="FiveNodes_1_text" presStyleLbl="node1" presStyleIdx="4" presStyleCnt="5">
        <dgm:presLayoutVars>
          <dgm:bulletEnabled val="1"/>
        </dgm:presLayoutVars>
      </dgm:prSet>
      <dgm:spPr/>
    </dgm:pt>
    <dgm:pt modelId="{D6B9221D-38C8-4822-8022-08BEAC76C744}" type="pres">
      <dgm:prSet presAssocID="{16EBABD0-3276-494B-8F3B-C70E9EEF01C7}" presName="FiveNodes_2_text" presStyleLbl="node1" presStyleIdx="4" presStyleCnt="5">
        <dgm:presLayoutVars>
          <dgm:bulletEnabled val="1"/>
        </dgm:presLayoutVars>
      </dgm:prSet>
      <dgm:spPr/>
    </dgm:pt>
    <dgm:pt modelId="{4324C553-4DDA-46C0-A193-D79213F959DC}" type="pres">
      <dgm:prSet presAssocID="{16EBABD0-3276-494B-8F3B-C70E9EEF01C7}" presName="FiveNodes_3_text" presStyleLbl="node1" presStyleIdx="4" presStyleCnt="5">
        <dgm:presLayoutVars>
          <dgm:bulletEnabled val="1"/>
        </dgm:presLayoutVars>
      </dgm:prSet>
      <dgm:spPr/>
    </dgm:pt>
    <dgm:pt modelId="{9497CCD2-6623-4A88-A088-D30F5B821421}" type="pres">
      <dgm:prSet presAssocID="{16EBABD0-3276-494B-8F3B-C70E9EEF01C7}" presName="FiveNodes_4_text" presStyleLbl="node1" presStyleIdx="4" presStyleCnt="5">
        <dgm:presLayoutVars>
          <dgm:bulletEnabled val="1"/>
        </dgm:presLayoutVars>
      </dgm:prSet>
      <dgm:spPr/>
    </dgm:pt>
    <dgm:pt modelId="{39267435-15F1-424E-8E32-A4DFED265070}" type="pres">
      <dgm:prSet presAssocID="{16EBABD0-3276-494B-8F3B-C70E9EEF01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C37A06-B088-4D3E-B004-8A9B679B1479}" type="presOf" srcId="{0D55B51F-5407-432F-8DE2-DC5CCF2E6343}" destId="{62E3A1E9-7681-40C5-B615-11CEC79BE86E}" srcOrd="0" destOrd="0" presId="urn:microsoft.com/office/officeart/2005/8/layout/vProcess5"/>
    <dgm:cxn modelId="{FCBE8C0C-F082-4091-AFB7-A6F8957EAC1E}" srcId="{16EBABD0-3276-494B-8F3B-C70E9EEF01C7}" destId="{F47FD1B7-48C8-497F-A33C-E31C2C223641}" srcOrd="2" destOrd="0" parTransId="{2F5D841E-98CC-4A81-A0DA-128CEAA631E4}" sibTransId="{4B964D2F-917C-4F20-A339-A22FD83FB97E}"/>
    <dgm:cxn modelId="{669B711A-7954-4E8A-950F-BABD4A605FFB}" type="presOf" srcId="{795DD321-193B-46A5-974D-9B15EB6E15C3}" destId="{18CF3323-4401-42CF-9459-7FAE110B6595}" srcOrd="0" destOrd="0" presId="urn:microsoft.com/office/officeart/2005/8/layout/vProcess5"/>
    <dgm:cxn modelId="{83594D22-8E38-4C37-880D-51BBA4D5FAC7}" type="presOf" srcId="{F47FD1B7-48C8-497F-A33C-E31C2C223641}" destId="{68F46FEE-3BC0-419B-B3A8-FB7C4B53A0D8}" srcOrd="0" destOrd="0" presId="urn:microsoft.com/office/officeart/2005/8/layout/vProcess5"/>
    <dgm:cxn modelId="{25CBB626-D93A-484A-BB29-A41B724C3962}" type="presOf" srcId="{FB77332C-A0BB-4C37-A1D8-E49D3D7C6720}" destId="{39267435-15F1-424E-8E32-A4DFED265070}" srcOrd="1" destOrd="0" presId="urn:microsoft.com/office/officeart/2005/8/layout/vProcess5"/>
    <dgm:cxn modelId="{8FA82827-5BFB-4707-9ABA-70EBB04D0279}" type="presOf" srcId="{82736CBC-5C3F-439D-BBB7-616EAE22E022}" destId="{61097D84-019F-4A45-A34D-01F8DEA75C0B}" srcOrd="0" destOrd="0" presId="urn:microsoft.com/office/officeart/2005/8/layout/vProcess5"/>
    <dgm:cxn modelId="{71A0D634-FC7B-4F2A-8024-F9B2981BA362}" type="presOf" srcId="{FB77332C-A0BB-4C37-A1D8-E49D3D7C6720}" destId="{5BB0CE7A-EA56-4DCC-963A-F964EBB039C6}" srcOrd="0" destOrd="0" presId="urn:microsoft.com/office/officeart/2005/8/layout/vProcess5"/>
    <dgm:cxn modelId="{9EFB2564-3B8E-48A4-A1FF-F3298836F060}" srcId="{16EBABD0-3276-494B-8F3B-C70E9EEF01C7}" destId="{795DD321-193B-46A5-974D-9B15EB6E15C3}" srcOrd="1" destOrd="0" parTransId="{CA180D2C-AA38-4C6F-8758-080ED95734B2}" sibTransId="{9EC59E90-9A0F-4747-9FC7-50952926497A}"/>
    <dgm:cxn modelId="{2638E14C-6F3B-4B2A-8E32-3845EB7443C9}" srcId="{16EBABD0-3276-494B-8F3B-C70E9EEF01C7}" destId="{7F240ECE-94B7-48C7-ADEB-853783EE3F41}" srcOrd="0" destOrd="0" parTransId="{C1C0E9F2-9520-44DF-84BF-5201957BA1E6}" sibTransId="{3A5262EE-D638-4C69-9E49-8C3507576524}"/>
    <dgm:cxn modelId="{1D1FA554-7AA3-4C36-B7F7-1A1E9ACF848C}" type="presOf" srcId="{4B964D2F-917C-4F20-A339-A22FD83FB97E}" destId="{1BB58E49-2AA8-40E5-AA6D-435EB82CDE40}" srcOrd="0" destOrd="0" presId="urn:microsoft.com/office/officeart/2005/8/layout/vProcess5"/>
    <dgm:cxn modelId="{B74CF27A-F668-474B-9CDE-BF2927771272}" type="presOf" srcId="{3A5262EE-D638-4C69-9E49-8C3507576524}" destId="{C7C35EE7-1885-4342-8AA6-EA0749EECE1C}" srcOrd="0" destOrd="0" presId="urn:microsoft.com/office/officeart/2005/8/layout/vProcess5"/>
    <dgm:cxn modelId="{5F4AF87E-97C5-41C3-83E9-330A56283E14}" srcId="{16EBABD0-3276-494B-8F3B-C70E9EEF01C7}" destId="{0D55B51F-5407-432F-8DE2-DC5CCF2E6343}" srcOrd="3" destOrd="0" parTransId="{B7ABAFF5-D1A3-4D47-97E4-EE85D475BEF7}" sibTransId="{82736CBC-5C3F-439D-BBB7-616EAE22E022}"/>
    <dgm:cxn modelId="{2D5B377F-8E67-4ABF-A070-28500E9ADC56}" type="presOf" srcId="{7F240ECE-94B7-48C7-ADEB-853783EE3F41}" destId="{51E5ED05-F9ED-46BA-B7AE-E998C02E61B1}" srcOrd="1" destOrd="0" presId="urn:microsoft.com/office/officeart/2005/8/layout/vProcess5"/>
    <dgm:cxn modelId="{256B8182-E4C9-43D1-BAD9-CA9A1C2F2A11}" type="presOf" srcId="{0D55B51F-5407-432F-8DE2-DC5CCF2E6343}" destId="{9497CCD2-6623-4A88-A088-D30F5B821421}" srcOrd="1" destOrd="0" presId="urn:microsoft.com/office/officeart/2005/8/layout/vProcess5"/>
    <dgm:cxn modelId="{8E739B89-F28C-4477-9303-AD3CF363B3A8}" type="presOf" srcId="{9EC59E90-9A0F-4747-9FC7-50952926497A}" destId="{8D556814-AC76-42D5-8752-6930D749814C}" srcOrd="0" destOrd="0" presId="urn:microsoft.com/office/officeart/2005/8/layout/vProcess5"/>
    <dgm:cxn modelId="{3CF7E095-F0D9-494C-8575-D2833BA9E0A5}" srcId="{16EBABD0-3276-494B-8F3B-C70E9EEF01C7}" destId="{FB77332C-A0BB-4C37-A1D8-E49D3D7C6720}" srcOrd="4" destOrd="0" parTransId="{E2C77667-108D-407A-9EFA-6D7B0DBA3EF9}" sibTransId="{DBAB5F7C-C3DB-4822-B783-597870E4D725}"/>
    <dgm:cxn modelId="{B29D05D0-0441-48BF-AAD6-D644487DA8E4}" type="presOf" srcId="{7F240ECE-94B7-48C7-ADEB-853783EE3F41}" destId="{A49AF5FE-D630-4249-BF72-EF30B619C23F}" srcOrd="0" destOrd="0" presId="urn:microsoft.com/office/officeart/2005/8/layout/vProcess5"/>
    <dgm:cxn modelId="{43B466E6-5C13-4048-B5CB-1D321F53206D}" type="presOf" srcId="{16EBABD0-3276-494B-8F3B-C70E9EEF01C7}" destId="{519FBB46-DB1A-4E15-AAE7-7EE65E47F747}" srcOrd="0" destOrd="0" presId="urn:microsoft.com/office/officeart/2005/8/layout/vProcess5"/>
    <dgm:cxn modelId="{B7C498F0-FC03-4846-AC6C-F8A47F2CA480}" type="presOf" srcId="{795DD321-193B-46A5-974D-9B15EB6E15C3}" destId="{D6B9221D-38C8-4822-8022-08BEAC76C744}" srcOrd="1" destOrd="0" presId="urn:microsoft.com/office/officeart/2005/8/layout/vProcess5"/>
    <dgm:cxn modelId="{2F7474F3-DDF5-4745-81F6-D107A263E5FB}" type="presOf" srcId="{F47FD1B7-48C8-497F-A33C-E31C2C223641}" destId="{4324C553-4DDA-46C0-A193-D79213F959DC}" srcOrd="1" destOrd="0" presId="urn:microsoft.com/office/officeart/2005/8/layout/vProcess5"/>
    <dgm:cxn modelId="{2D7F9F1A-8657-4923-941A-9DB5EB251089}" type="presParOf" srcId="{519FBB46-DB1A-4E15-AAE7-7EE65E47F747}" destId="{4E5896B2-CE79-476B-8F63-846BA0AD4264}" srcOrd="0" destOrd="0" presId="urn:microsoft.com/office/officeart/2005/8/layout/vProcess5"/>
    <dgm:cxn modelId="{FFCD6771-FAEA-4BA0-8D8C-D89CEEDDCCAE}" type="presParOf" srcId="{519FBB46-DB1A-4E15-AAE7-7EE65E47F747}" destId="{A49AF5FE-D630-4249-BF72-EF30B619C23F}" srcOrd="1" destOrd="0" presId="urn:microsoft.com/office/officeart/2005/8/layout/vProcess5"/>
    <dgm:cxn modelId="{05D99C9A-EF5A-4DA0-990C-DCE313AFEFB3}" type="presParOf" srcId="{519FBB46-DB1A-4E15-AAE7-7EE65E47F747}" destId="{18CF3323-4401-42CF-9459-7FAE110B6595}" srcOrd="2" destOrd="0" presId="urn:microsoft.com/office/officeart/2005/8/layout/vProcess5"/>
    <dgm:cxn modelId="{19BDA0F2-BD6C-42A8-88A0-D763D849E0A0}" type="presParOf" srcId="{519FBB46-DB1A-4E15-AAE7-7EE65E47F747}" destId="{68F46FEE-3BC0-419B-B3A8-FB7C4B53A0D8}" srcOrd="3" destOrd="0" presId="urn:microsoft.com/office/officeart/2005/8/layout/vProcess5"/>
    <dgm:cxn modelId="{9856CF0A-CBB5-4CF1-9483-E0878613BBCF}" type="presParOf" srcId="{519FBB46-DB1A-4E15-AAE7-7EE65E47F747}" destId="{62E3A1E9-7681-40C5-B615-11CEC79BE86E}" srcOrd="4" destOrd="0" presId="urn:microsoft.com/office/officeart/2005/8/layout/vProcess5"/>
    <dgm:cxn modelId="{736A846B-8AD7-4588-B3C4-C2312477FB7A}" type="presParOf" srcId="{519FBB46-DB1A-4E15-AAE7-7EE65E47F747}" destId="{5BB0CE7A-EA56-4DCC-963A-F964EBB039C6}" srcOrd="5" destOrd="0" presId="urn:microsoft.com/office/officeart/2005/8/layout/vProcess5"/>
    <dgm:cxn modelId="{F1DC738E-C103-4819-92A8-F64A5E4EE4B0}" type="presParOf" srcId="{519FBB46-DB1A-4E15-AAE7-7EE65E47F747}" destId="{C7C35EE7-1885-4342-8AA6-EA0749EECE1C}" srcOrd="6" destOrd="0" presId="urn:microsoft.com/office/officeart/2005/8/layout/vProcess5"/>
    <dgm:cxn modelId="{E9CBF8FD-1E66-456C-9FA0-83B9DD4CA251}" type="presParOf" srcId="{519FBB46-DB1A-4E15-AAE7-7EE65E47F747}" destId="{8D556814-AC76-42D5-8752-6930D749814C}" srcOrd="7" destOrd="0" presId="urn:microsoft.com/office/officeart/2005/8/layout/vProcess5"/>
    <dgm:cxn modelId="{34F3C249-4316-4260-BE93-C51E432FFB73}" type="presParOf" srcId="{519FBB46-DB1A-4E15-AAE7-7EE65E47F747}" destId="{1BB58E49-2AA8-40E5-AA6D-435EB82CDE40}" srcOrd="8" destOrd="0" presId="urn:microsoft.com/office/officeart/2005/8/layout/vProcess5"/>
    <dgm:cxn modelId="{02F78030-3AE7-4D54-AB4A-35DB88B7A2E0}" type="presParOf" srcId="{519FBB46-DB1A-4E15-AAE7-7EE65E47F747}" destId="{61097D84-019F-4A45-A34D-01F8DEA75C0B}" srcOrd="9" destOrd="0" presId="urn:microsoft.com/office/officeart/2005/8/layout/vProcess5"/>
    <dgm:cxn modelId="{575144A2-6CAB-452B-853C-C9FEC50D02FE}" type="presParOf" srcId="{519FBB46-DB1A-4E15-AAE7-7EE65E47F747}" destId="{51E5ED05-F9ED-46BA-B7AE-E998C02E61B1}" srcOrd="10" destOrd="0" presId="urn:microsoft.com/office/officeart/2005/8/layout/vProcess5"/>
    <dgm:cxn modelId="{7B2EE095-571D-46C7-B2DF-2AA51D2A2D1C}" type="presParOf" srcId="{519FBB46-DB1A-4E15-AAE7-7EE65E47F747}" destId="{D6B9221D-38C8-4822-8022-08BEAC76C744}" srcOrd="11" destOrd="0" presId="urn:microsoft.com/office/officeart/2005/8/layout/vProcess5"/>
    <dgm:cxn modelId="{B2342ABD-7EF0-4536-B4CF-E5A76CA8AC13}" type="presParOf" srcId="{519FBB46-DB1A-4E15-AAE7-7EE65E47F747}" destId="{4324C553-4DDA-46C0-A193-D79213F959DC}" srcOrd="12" destOrd="0" presId="urn:microsoft.com/office/officeart/2005/8/layout/vProcess5"/>
    <dgm:cxn modelId="{8E78A151-D551-4B3B-A357-5B29F9704DA5}" type="presParOf" srcId="{519FBB46-DB1A-4E15-AAE7-7EE65E47F747}" destId="{9497CCD2-6623-4A88-A088-D30F5B821421}" srcOrd="13" destOrd="0" presId="urn:microsoft.com/office/officeart/2005/8/layout/vProcess5"/>
    <dgm:cxn modelId="{8A0DAD8A-CC2B-42CA-B7A9-9AB24F840043}" type="presParOf" srcId="{519FBB46-DB1A-4E15-AAE7-7EE65E47F747}" destId="{39267435-15F1-424E-8E32-A4DFED2650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EF698-5776-4B81-A773-CF8C7E201FA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93825-797A-438F-AAF6-6C1951F04F6F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sz="1800" dirty="0"/>
            <a:t>Game Over Screen </a:t>
          </a:r>
          <a:r>
            <a:rPr lang="de-DE" sz="1800" dirty="0" err="1"/>
            <a:t>fadete</a:t>
          </a:r>
          <a:r>
            <a:rPr lang="de-DE" sz="1800" dirty="0"/>
            <a:t> bei jedem Anzeigen erneut ins Bild</a:t>
          </a:r>
          <a:r>
            <a:rPr lang="de-DE" sz="2200" dirty="0"/>
            <a:t>.</a:t>
          </a:r>
          <a:endParaRPr lang="en-US" sz="2200" dirty="0"/>
        </a:p>
      </dgm:t>
    </dgm:pt>
    <dgm:pt modelId="{17C0C808-6956-4094-8E96-A00E622FDB6B}" type="parTrans" cxnId="{C8B70F42-6966-44BF-8675-1EDEFF1C505B}">
      <dgm:prSet/>
      <dgm:spPr/>
      <dgm:t>
        <a:bodyPr/>
        <a:lstStyle/>
        <a:p>
          <a:endParaRPr lang="en-US"/>
        </a:p>
      </dgm:t>
    </dgm:pt>
    <dgm:pt modelId="{FA5CBD29-1494-4AC1-B36B-DEDFBA654D17}" type="sibTrans" cxnId="{C8B70F42-6966-44BF-8675-1EDEFF1C505B}">
      <dgm:prSet/>
      <dgm:spPr/>
      <dgm:t>
        <a:bodyPr/>
        <a:lstStyle/>
        <a:p>
          <a:endParaRPr lang="en-US"/>
        </a:p>
      </dgm:t>
    </dgm:pt>
    <dgm:pt modelId="{7B5F412F-DADF-44D0-860F-30A83B9FE343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 sz="1800" dirty="0"/>
            <a:t>Grund: WPF reagiert empfindlich auf mehrfach animierte Eigenschaften wie </a:t>
          </a:r>
          <a:r>
            <a:rPr lang="de-DE" sz="1800" dirty="0" err="1"/>
            <a:t>Opacity</a:t>
          </a:r>
          <a:r>
            <a:rPr lang="de-DE" sz="1800" dirty="0"/>
            <a:t>.</a:t>
          </a:r>
          <a:endParaRPr lang="en-US" sz="1800" dirty="0"/>
        </a:p>
      </dgm:t>
    </dgm:pt>
    <dgm:pt modelId="{3A28E195-42D9-4FB3-B40B-D9CAB8432B41}" type="parTrans" cxnId="{E39C2D09-1890-4045-9150-507DB8AF43BD}">
      <dgm:prSet/>
      <dgm:spPr/>
      <dgm:t>
        <a:bodyPr/>
        <a:lstStyle/>
        <a:p>
          <a:endParaRPr lang="en-US"/>
        </a:p>
      </dgm:t>
    </dgm:pt>
    <dgm:pt modelId="{1DFA9B58-A428-454D-8264-E17107F24E66}" type="sibTrans" cxnId="{E39C2D09-1890-4045-9150-507DB8AF43BD}">
      <dgm:prSet/>
      <dgm:spPr/>
      <dgm:t>
        <a:bodyPr/>
        <a:lstStyle/>
        <a:p>
          <a:endParaRPr lang="en-US"/>
        </a:p>
      </dgm:t>
    </dgm:pt>
    <dgm:pt modelId="{45049313-B857-4E06-BA4F-59B58DEB4420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AT" sz="1800" dirty="0"/>
            <a:t>Lernpunkt: </a:t>
          </a:r>
          <a:r>
            <a:rPr lang="de-DE" sz="1800" dirty="0"/>
            <a:t>Animationen auf übergeordneten Elementen (z. B. </a:t>
          </a:r>
          <a:r>
            <a:rPr lang="de-DE" sz="1800" dirty="0" err="1"/>
            <a:t>Grid</a:t>
          </a:r>
          <a:r>
            <a:rPr lang="de-DE" sz="1800" dirty="0"/>
            <a:t> oder </a:t>
          </a:r>
          <a:r>
            <a:rPr lang="de-DE" sz="1800" dirty="0" err="1"/>
            <a:t>Window</a:t>
          </a:r>
          <a:r>
            <a:rPr lang="de-DE" sz="1800" dirty="0"/>
            <a:t>) vermeiden. </a:t>
          </a:r>
          <a:endParaRPr lang="en-US" sz="1800" dirty="0"/>
        </a:p>
      </dgm:t>
    </dgm:pt>
    <dgm:pt modelId="{A68F6925-0408-400C-A7AB-A66D39805BF5}" type="parTrans" cxnId="{4618D17D-DE07-4D72-8CA1-64830EBF612E}">
      <dgm:prSet/>
      <dgm:spPr/>
      <dgm:t>
        <a:bodyPr/>
        <a:lstStyle/>
        <a:p>
          <a:endParaRPr lang="en-US"/>
        </a:p>
      </dgm:t>
    </dgm:pt>
    <dgm:pt modelId="{814BDDE9-F7E5-4E57-BE64-B1AC9455BA73}" type="sibTrans" cxnId="{4618D17D-DE07-4D72-8CA1-64830EBF612E}">
      <dgm:prSet/>
      <dgm:spPr/>
      <dgm:t>
        <a:bodyPr/>
        <a:lstStyle/>
        <a:p>
          <a:endParaRPr lang="en-US"/>
        </a:p>
      </dgm:t>
    </dgm:pt>
    <dgm:pt modelId="{A20BC727-8FDF-4E8A-AA27-6B3EA9494769}" type="pres">
      <dgm:prSet presAssocID="{9FEEF698-5776-4B81-A773-CF8C7E201FA9}" presName="outerComposite" presStyleCnt="0">
        <dgm:presLayoutVars>
          <dgm:chMax val="5"/>
          <dgm:dir/>
          <dgm:resizeHandles val="exact"/>
        </dgm:presLayoutVars>
      </dgm:prSet>
      <dgm:spPr/>
    </dgm:pt>
    <dgm:pt modelId="{A9F31266-3A05-4853-ABC7-7AA52B381AE4}" type="pres">
      <dgm:prSet presAssocID="{9FEEF698-5776-4B81-A773-CF8C7E201FA9}" presName="dummyMaxCanvas" presStyleCnt="0">
        <dgm:presLayoutVars/>
      </dgm:prSet>
      <dgm:spPr/>
    </dgm:pt>
    <dgm:pt modelId="{A8D90A08-66A7-4881-AFBF-4050D62AFBB4}" type="pres">
      <dgm:prSet presAssocID="{9FEEF698-5776-4B81-A773-CF8C7E201FA9}" presName="ThreeNodes_1" presStyleLbl="node1" presStyleIdx="0" presStyleCnt="3">
        <dgm:presLayoutVars>
          <dgm:bulletEnabled val="1"/>
        </dgm:presLayoutVars>
      </dgm:prSet>
      <dgm:spPr/>
    </dgm:pt>
    <dgm:pt modelId="{6AFFC033-547F-4869-BDA0-3B68E1BFF9E6}" type="pres">
      <dgm:prSet presAssocID="{9FEEF698-5776-4B81-A773-CF8C7E201FA9}" presName="ThreeNodes_2" presStyleLbl="node1" presStyleIdx="1" presStyleCnt="3" custScaleX="106666">
        <dgm:presLayoutVars>
          <dgm:bulletEnabled val="1"/>
        </dgm:presLayoutVars>
      </dgm:prSet>
      <dgm:spPr/>
    </dgm:pt>
    <dgm:pt modelId="{5EECBE03-3F3E-4300-A9ED-73C61191D5EF}" type="pres">
      <dgm:prSet presAssocID="{9FEEF698-5776-4B81-A773-CF8C7E201FA9}" presName="ThreeNodes_3" presStyleLbl="node1" presStyleIdx="2" presStyleCnt="3">
        <dgm:presLayoutVars>
          <dgm:bulletEnabled val="1"/>
        </dgm:presLayoutVars>
      </dgm:prSet>
      <dgm:spPr/>
    </dgm:pt>
    <dgm:pt modelId="{60B371EE-6BFB-4282-81DE-0C4CB7DE17D3}" type="pres">
      <dgm:prSet presAssocID="{9FEEF698-5776-4B81-A773-CF8C7E201FA9}" presName="ThreeConn_1-2" presStyleLbl="fgAccFollowNode1" presStyleIdx="0" presStyleCnt="2">
        <dgm:presLayoutVars>
          <dgm:bulletEnabled val="1"/>
        </dgm:presLayoutVars>
      </dgm:prSet>
      <dgm:spPr/>
    </dgm:pt>
    <dgm:pt modelId="{18B6B227-67B4-460C-98C0-D97D7A7C344F}" type="pres">
      <dgm:prSet presAssocID="{9FEEF698-5776-4B81-A773-CF8C7E201FA9}" presName="ThreeConn_2-3" presStyleLbl="fgAccFollowNode1" presStyleIdx="1" presStyleCnt="2">
        <dgm:presLayoutVars>
          <dgm:bulletEnabled val="1"/>
        </dgm:presLayoutVars>
      </dgm:prSet>
      <dgm:spPr/>
    </dgm:pt>
    <dgm:pt modelId="{E067A4E9-E730-454E-9AAC-5E550780F18E}" type="pres">
      <dgm:prSet presAssocID="{9FEEF698-5776-4B81-A773-CF8C7E201FA9}" presName="ThreeNodes_1_text" presStyleLbl="node1" presStyleIdx="2" presStyleCnt="3">
        <dgm:presLayoutVars>
          <dgm:bulletEnabled val="1"/>
        </dgm:presLayoutVars>
      </dgm:prSet>
      <dgm:spPr/>
    </dgm:pt>
    <dgm:pt modelId="{BD2F6F5F-1C91-4807-A558-C9F23AF71EC0}" type="pres">
      <dgm:prSet presAssocID="{9FEEF698-5776-4B81-A773-CF8C7E201FA9}" presName="ThreeNodes_2_text" presStyleLbl="node1" presStyleIdx="2" presStyleCnt="3">
        <dgm:presLayoutVars>
          <dgm:bulletEnabled val="1"/>
        </dgm:presLayoutVars>
      </dgm:prSet>
      <dgm:spPr/>
    </dgm:pt>
    <dgm:pt modelId="{0A33298F-2C67-4FCA-8FC4-21F778DBFA60}" type="pres">
      <dgm:prSet presAssocID="{9FEEF698-5776-4B81-A773-CF8C7E201FA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3A2609-E86B-4A93-95B5-C6B27BC8F4F2}" type="presOf" srcId="{45049313-B857-4E06-BA4F-59B58DEB4420}" destId="{5EECBE03-3F3E-4300-A9ED-73C61191D5EF}" srcOrd="0" destOrd="0" presId="urn:microsoft.com/office/officeart/2005/8/layout/vProcess5"/>
    <dgm:cxn modelId="{E39C2D09-1890-4045-9150-507DB8AF43BD}" srcId="{9FEEF698-5776-4B81-A773-CF8C7E201FA9}" destId="{7B5F412F-DADF-44D0-860F-30A83B9FE343}" srcOrd="1" destOrd="0" parTransId="{3A28E195-42D9-4FB3-B40B-D9CAB8432B41}" sibTransId="{1DFA9B58-A428-454D-8264-E17107F24E66}"/>
    <dgm:cxn modelId="{34A68324-CC4A-4118-8824-F19941A74357}" type="presOf" srcId="{7B5F412F-DADF-44D0-860F-30A83B9FE343}" destId="{6AFFC033-547F-4869-BDA0-3B68E1BFF9E6}" srcOrd="0" destOrd="0" presId="urn:microsoft.com/office/officeart/2005/8/layout/vProcess5"/>
    <dgm:cxn modelId="{9E656C2D-E7B7-43D0-BF81-130727989E1A}" type="presOf" srcId="{FA5CBD29-1494-4AC1-B36B-DEDFBA654D17}" destId="{60B371EE-6BFB-4282-81DE-0C4CB7DE17D3}" srcOrd="0" destOrd="0" presId="urn:microsoft.com/office/officeart/2005/8/layout/vProcess5"/>
    <dgm:cxn modelId="{425A983C-A017-4915-B318-D69BEB98906B}" type="presOf" srcId="{45049313-B857-4E06-BA4F-59B58DEB4420}" destId="{0A33298F-2C67-4FCA-8FC4-21F778DBFA60}" srcOrd="1" destOrd="0" presId="urn:microsoft.com/office/officeart/2005/8/layout/vProcess5"/>
    <dgm:cxn modelId="{A312D160-C448-43D5-BA85-FC3C663013DE}" type="presOf" srcId="{71393825-797A-438F-AAF6-6C1951F04F6F}" destId="{A8D90A08-66A7-4881-AFBF-4050D62AFBB4}" srcOrd="0" destOrd="0" presId="urn:microsoft.com/office/officeart/2005/8/layout/vProcess5"/>
    <dgm:cxn modelId="{C8B70F42-6966-44BF-8675-1EDEFF1C505B}" srcId="{9FEEF698-5776-4B81-A773-CF8C7E201FA9}" destId="{71393825-797A-438F-AAF6-6C1951F04F6F}" srcOrd="0" destOrd="0" parTransId="{17C0C808-6956-4094-8E96-A00E622FDB6B}" sibTransId="{FA5CBD29-1494-4AC1-B36B-DEDFBA654D17}"/>
    <dgm:cxn modelId="{82481A67-126D-4006-89CA-6A4318549E89}" type="presOf" srcId="{71393825-797A-438F-AAF6-6C1951F04F6F}" destId="{E067A4E9-E730-454E-9AAC-5E550780F18E}" srcOrd="1" destOrd="0" presId="urn:microsoft.com/office/officeart/2005/8/layout/vProcess5"/>
    <dgm:cxn modelId="{4A19844B-DACB-4325-AFD8-D18055B87A02}" type="presOf" srcId="{1DFA9B58-A428-454D-8264-E17107F24E66}" destId="{18B6B227-67B4-460C-98C0-D97D7A7C344F}" srcOrd="0" destOrd="0" presId="urn:microsoft.com/office/officeart/2005/8/layout/vProcess5"/>
    <dgm:cxn modelId="{4618D17D-DE07-4D72-8CA1-64830EBF612E}" srcId="{9FEEF698-5776-4B81-A773-CF8C7E201FA9}" destId="{45049313-B857-4E06-BA4F-59B58DEB4420}" srcOrd="2" destOrd="0" parTransId="{A68F6925-0408-400C-A7AB-A66D39805BF5}" sibTransId="{814BDDE9-F7E5-4E57-BE64-B1AC9455BA73}"/>
    <dgm:cxn modelId="{8411AF8F-CB27-49F6-AA65-657ADED9686E}" type="presOf" srcId="{9FEEF698-5776-4B81-A773-CF8C7E201FA9}" destId="{A20BC727-8FDF-4E8A-AA27-6B3EA9494769}" srcOrd="0" destOrd="0" presId="urn:microsoft.com/office/officeart/2005/8/layout/vProcess5"/>
    <dgm:cxn modelId="{6E6445E3-1BCF-4A48-988F-A7AAB42BA7C9}" type="presOf" srcId="{7B5F412F-DADF-44D0-860F-30A83B9FE343}" destId="{BD2F6F5F-1C91-4807-A558-C9F23AF71EC0}" srcOrd="1" destOrd="0" presId="urn:microsoft.com/office/officeart/2005/8/layout/vProcess5"/>
    <dgm:cxn modelId="{D053387C-2436-447F-9CD4-61B30AFD9A7F}" type="presParOf" srcId="{A20BC727-8FDF-4E8A-AA27-6B3EA9494769}" destId="{A9F31266-3A05-4853-ABC7-7AA52B381AE4}" srcOrd="0" destOrd="0" presId="urn:microsoft.com/office/officeart/2005/8/layout/vProcess5"/>
    <dgm:cxn modelId="{BF97A333-2F71-43EE-8577-1EB19C5DF94B}" type="presParOf" srcId="{A20BC727-8FDF-4E8A-AA27-6B3EA9494769}" destId="{A8D90A08-66A7-4881-AFBF-4050D62AFBB4}" srcOrd="1" destOrd="0" presId="urn:microsoft.com/office/officeart/2005/8/layout/vProcess5"/>
    <dgm:cxn modelId="{2BB6257A-6EC8-4D3E-BCBF-EF9D79CD3C23}" type="presParOf" srcId="{A20BC727-8FDF-4E8A-AA27-6B3EA9494769}" destId="{6AFFC033-547F-4869-BDA0-3B68E1BFF9E6}" srcOrd="2" destOrd="0" presId="urn:microsoft.com/office/officeart/2005/8/layout/vProcess5"/>
    <dgm:cxn modelId="{BBD21375-6FCD-455B-948D-38F50D923AC2}" type="presParOf" srcId="{A20BC727-8FDF-4E8A-AA27-6B3EA9494769}" destId="{5EECBE03-3F3E-4300-A9ED-73C61191D5EF}" srcOrd="3" destOrd="0" presId="urn:microsoft.com/office/officeart/2005/8/layout/vProcess5"/>
    <dgm:cxn modelId="{91254085-74D7-4B62-B640-9A4C68879737}" type="presParOf" srcId="{A20BC727-8FDF-4E8A-AA27-6B3EA9494769}" destId="{60B371EE-6BFB-4282-81DE-0C4CB7DE17D3}" srcOrd="4" destOrd="0" presId="urn:microsoft.com/office/officeart/2005/8/layout/vProcess5"/>
    <dgm:cxn modelId="{535E9308-07A1-4494-BDD3-BE7EF3ABDF96}" type="presParOf" srcId="{A20BC727-8FDF-4E8A-AA27-6B3EA9494769}" destId="{18B6B227-67B4-460C-98C0-D97D7A7C344F}" srcOrd="5" destOrd="0" presId="urn:microsoft.com/office/officeart/2005/8/layout/vProcess5"/>
    <dgm:cxn modelId="{457D5907-2777-46B0-B54F-A950F0C06535}" type="presParOf" srcId="{A20BC727-8FDF-4E8A-AA27-6B3EA9494769}" destId="{E067A4E9-E730-454E-9AAC-5E550780F18E}" srcOrd="6" destOrd="0" presId="urn:microsoft.com/office/officeart/2005/8/layout/vProcess5"/>
    <dgm:cxn modelId="{B467BAA3-3C3E-4AA1-BA27-AEB90D8DE06A}" type="presParOf" srcId="{A20BC727-8FDF-4E8A-AA27-6B3EA9494769}" destId="{BD2F6F5F-1C91-4807-A558-C9F23AF71EC0}" srcOrd="7" destOrd="0" presId="urn:microsoft.com/office/officeart/2005/8/layout/vProcess5"/>
    <dgm:cxn modelId="{C23E3615-D00C-42FA-8A89-CA11E1E495B0}" type="presParOf" srcId="{A20BC727-8FDF-4E8A-AA27-6B3EA9494769}" destId="{0A33298F-2C67-4FCA-8FC4-21F778DBFA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F5FE-D630-4249-BF72-EF30B619C23F}">
      <dsp:nvSpPr>
        <dsp:cNvPr id="0" name=""/>
        <dsp:cNvSpPr/>
      </dsp:nvSpPr>
      <dsp:spPr>
        <a:xfrm>
          <a:off x="0" y="0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Bilder wurden zuerst nicht angezeigt</a:t>
          </a:r>
          <a:endParaRPr lang="en-US" sz="1700" kern="1200" dirty="0"/>
        </a:p>
      </dsp:txBody>
      <dsp:txXfrm>
        <a:off x="24876" y="24876"/>
        <a:ext cx="3842306" cy="799568"/>
      </dsp:txXfrm>
    </dsp:sp>
    <dsp:sp modelId="{18CF3323-4401-42CF-9459-7FAE110B6595}">
      <dsp:nvSpPr>
        <dsp:cNvPr id="0" name=""/>
        <dsp:cNvSpPr/>
      </dsp:nvSpPr>
      <dsp:spPr>
        <a:xfrm>
          <a:off x="362784" y="967281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Grund: In WPF muss man jedes Bild als „Ressource“ eingebunden sein</a:t>
          </a:r>
          <a:endParaRPr lang="en-US" sz="1700" kern="1200"/>
        </a:p>
      </dsp:txBody>
      <dsp:txXfrm>
        <a:off x="387660" y="992157"/>
        <a:ext cx="3893565" cy="799568"/>
      </dsp:txXfrm>
    </dsp:sp>
    <dsp:sp modelId="{68F46FEE-3BC0-419B-B3A8-FB7C4B53A0D8}">
      <dsp:nvSpPr>
        <dsp:cNvPr id="0" name=""/>
        <dsp:cNvSpPr/>
      </dsp:nvSpPr>
      <dsp:spPr>
        <a:xfrm>
          <a:off x="725569" y="1934563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Lernpunkt: WPF behandelt Ressourcen anders als klassische Dateipfade</a:t>
          </a:r>
          <a:endParaRPr lang="en-US" sz="1700" kern="1200" dirty="0"/>
        </a:p>
      </dsp:txBody>
      <dsp:txXfrm>
        <a:off x="750445" y="1959439"/>
        <a:ext cx="3893565" cy="799568"/>
      </dsp:txXfrm>
    </dsp:sp>
    <dsp:sp modelId="{62E3A1E9-7681-40C5-B615-11CEC79BE86E}">
      <dsp:nvSpPr>
        <dsp:cNvPr id="0" name=""/>
        <dsp:cNvSpPr/>
      </dsp:nvSpPr>
      <dsp:spPr>
        <a:xfrm>
          <a:off x="1088354" y="2901845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„None“ = keine Verarbeitung, wird ignoriert</a:t>
          </a:r>
          <a:endParaRPr lang="en-US" sz="1700" kern="1200"/>
        </a:p>
      </dsp:txBody>
      <dsp:txXfrm>
        <a:off x="1113230" y="2926721"/>
        <a:ext cx="3893565" cy="799568"/>
      </dsp:txXfrm>
    </dsp:sp>
    <dsp:sp modelId="{5BB0CE7A-EA56-4DCC-963A-F964EBB039C6}">
      <dsp:nvSpPr>
        <dsp:cNvPr id="0" name=""/>
        <dsp:cNvSpPr/>
      </dsp:nvSpPr>
      <dsp:spPr>
        <a:xfrm>
          <a:off x="1451138" y="3869127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„Resource“ = eingebettete WPF-Ressource, direkt nutzbar im XAML</a:t>
          </a:r>
          <a:endParaRPr lang="en-US" sz="1700" kern="1200"/>
        </a:p>
      </dsp:txBody>
      <dsp:txXfrm>
        <a:off x="1476014" y="3894003"/>
        <a:ext cx="3893565" cy="799568"/>
      </dsp:txXfrm>
    </dsp:sp>
    <dsp:sp modelId="{C7C35EE7-1885-4342-8AA6-EA0749EECE1C}">
      <dsp:nvSpPr>
        <dsp:cNvPr id="0" name=""/>
        <dsp:cNvSpPr/>
      </dsp:nvSpPr>
      <dsp:spPr>
        <a:xfrm>
          <a:off x="4306102" y="620475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30315" y="620475"/>
        <a:ext cx="303632" cy="415424"/>
      </dsp:txXfrm>
    </dsp:sp>
    <dsp:sp modelId="{8D556814-AC76-42D5-8752-6930D749814C}">
      <dsp:nvSpPr>
        <dsp:cNvPr id="0" name=""/>
        <dsp:cNvSpPr/>
      </dsp:nvSpPr>
      <dsp:spPr>
        <a:xfrm>
          <a:off x="4668887" y="1587757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93100" y="1587757"/>
        <a:ext cx="303632" cy="415424"/>
      </dsp:txXfrm>
    </dsp:sp>
    <dsp:sp modelId="{1BB58E49-2AA8-40E5-AA6D-435EB82CDE40}">
      <dsp:nvSpPr>
        <dsp:cNvPr id="0" name=""/>
        <dsp:cNvSpPr/>
      </dsp:nvSpPr>
      <dsp:spPr>
        <a:xfrm>
          <a:off x="5031672" y="2540884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55885" y="2540884"/>
        <a:ext cx="303632" cy="415424"/>
      </dsp:txXfrm>
    </dsp:sp>
    <dsp:sp modelId="{61097D84-019F-4A45-A34D-01F8DEA75C0B}">
      <dsp:nvSpPr>
        <dsp:cNvPr id="0" name=""/>
        <dsp:cNvSpPr/>
      </dsp:nvSpPr>
      <dsp:spPr>
        <a:xfrm>
          <a:off x="5394456" y="3517602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8669" y="3517602"/>
        <a:ext cx="303632" cy="41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90A08-66A7-4881-AFBF-4050D62AFBB4}">
      <dsp:nvSpPr>
        <dsp:cNvPr id="0" name=""/>
        <dsp:cNvSpPr/>
      </dsp:nvSpPr>
      <dsp:spPr>
        <a:xfrm>
          <a:off x="0" y="0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Game Over Screen </a:t>
          </a:r>
          <a:r>
            <a:rPr lang="de-DE" sz="1800" kern="1200" dirty="0" err="1"/>
            <a:t>fadete</a:t>
          </a:r>
          <a:r>
            <a:rPr lang="de-DE" sz="1800" kern="1200" dirty="0"/>
            <a:t> bei jedem Anzeigen erneut ins Bild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41460" y="41460"/>
        <a:ext cx="3963544" cy="1332614"/>
      </dsp:txXfrm>
    </dsp:sp>
    <dsp:sp modelId="{6AFFC033-547F-4869-BDA0-3B68E1BFF9E6}">
      <dsp:nvSpPr>
        <dsp:cNvPr id="0" name=""/>
        <dsp:cNvSpPr/>
      </dsp:nvSpPr>
      <dsp:spPr>
        <a:xfrm>
          <a:off x="301485" y="1651456"/>
          <a:ext cx="5857048" cy="1415534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Grund: WPF reagiert empfindlich auf mehrfach animierte Eigenschaften wie </a:t>
          </a:r>
          <a:r>
            <a:rPr lang="de-DE" sz="1800" kern="1200" dirty="0" err="1"/>
            <a:t>Opacity</a:t>
          </a:r>
          <a:r>
            <a:rPr lang="de-DE" sz="1800" kern="1200" dirty="0"/>
            <a:t>.</a:t>
          </a:r>
          <a:endParaRPr lang="en-US" sz="1800" kern="1200" dirty="0"/>
        </a:p>
      </dsp:txBody>
      <dsp:txXfrm>
        <a:off x="342945" y="1692916"/>
        <a:ext cx="4275898" cy="1332614"/>
      </dsp:txXfrm>
    </dsp:sp>
    <dsp:sp modelId="{5EECBE03-3F3E-4300-A9ED-73C61191D5EF}">
      <dsp:nvSpPr>
        <dsp:cNvPr id="0" name=""/>
        <dsp:cNvSpPr/>
      </dsp:nvSpPr>
      <dsp:spPr>
        <a:xfrm>
          <a:off x="969002" y="3302913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Lernpunkt: </a:t>
          </a:r>
          <a:r>
            <a:rPr lang="de-DE" sz="1800" kern="1200" dirty="0"/>
            <a:t>Animationen auf übergeordneten Elementen (z. B. </a:t>
          </a:r>
          <a:r>
            <a:rPr lang="de-DE" sz="1800" kern="1200" dirty="0" err="1"/>
            <a:t>Grid</a:t>
          </a:r>
          <a:r>
            <a:rPr lang="de-DE" sz="1800" kern="1200" dirty="0"/>
            <a:t> oder </a:t>
          </a:r>
          <a:r>
            <a:rPr lang="de-DE" sz="1800" kern="1200" dirty="0" err="1"/>
            <a:t>Window</a:t>
          </a:r>
          <a:r>
            <a:rPr lang="de-DE" sz="1800" kern="1200" dirty="0"/>
            <a:t>) vermeiden. </a:t>
          </a:r>
          <a:endParaRPr lang="en-US" sz="1800" kern="1200" dirty="0"/>
        </a:p>
      </dsp:txBody>
      <dsp:txXfrm>
        <a:off x="1010462" y="3344373"/>
        <a:ext cx="4003498" cy="1332614"/>
      </dsp:txXfrm>
    </dsp:sp>
    <dsp:sp modelId="{60B371EE-6BFB-4282-81DE-0C4CB7DE17D3}">
      <dsp:nvSpPr>
        <dsp:cNvPr id="0" name=""/>
        <dsp:cNvSpPr/>
      </dsp:nvSpPr>
      <dsp:spPr>
        <a:xfrm>
          <a:off x="4570919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7941" y="1073446"/>
        <a:ext cx="506053" cy="692373"/>
      </dsp:txXfrm>
    </dsp:sp>
    <dsp:sp modelId="{18B6B227-67B4-460C-98C0-D97D7A7C344F}">
      <dsp:nvSpPr>
        <dsp:cNvPr id="0" name=""/>
        <dsp:cNvSpPr/>
      </dsp:nvSpPr>
      <dsp:spPr>
        <a:xfrm>
          <a:off x="5055421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2443" y="2715466"/>
        <a:ext cx="506053" cy="69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3536-81F8-448C-BA67-4272F6746D2C}" type="datetimeFigureOut">
              <a:rPr lang="de-AT" smtClean="0"/>
              <a:t>15.06.2025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8D317-809A-4350-9621-B506E2F7DAB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30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 Frontend</a:t>
            </a:r>
            <a:r>
              <a:rPr lang="de-DE" dirty="0"/>
              <a:t>, also der Benutzeroberfläche, haben wir eine WPF-Anwendung mit insgesamt </a:t>
            </a:r>
            <a:r>
              <a:rPr lang="de-DE" b="1" dirty="0"/>
              <a:t>vier Fenstern</a:t>
            </a:r>
            <a:r>
              <a:rPr lang="de-DE" dirty="0"/>
              <a:t> gebaut: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/>
              <a:t>Login-/Registrierungsfenster</a:t>
            </a:r>
            <a:r>
              <a:rPr lang="de-DE" dirty="0"/>
              <a:t>, ein </a:t>
            </a:r>
            <a:r>
              <a:rPr lang="de-DE" b="1" dirty="0"/>
              <a:t>Auswahlfenster</a:t>
            </a:r>
            <a:r>
              <a:rPr lang="de-DE" dirty="0"/>
              <a:t>, das </a:t>
            </a:r>
            <a:r>
              <a:rPr lang="de-DE" b="1" dirty="0"/>
              <a:t>Hauptspielfenster</a:t>
            </a:r>
            <a:r>
              <a:rPr lang="de-DE" dirty="0"/>
              <a:t>, in dem das Haustier angezeigt und gepflegt wird, und ein </a:t>
            </a:r>
            <a:r>
              <a:rPr lang="de-DE" b="1" dirty="0"/>
              <a:t>Editorfenster</a:t>
            </a:r>
            <a:r>
              <a:rPr lang="de-DE" dirty="0"/>
              <a:t>, das wir zu Testzwecken nutzen, um Hunger, Energie und Stimmung direkt zu verändern.</a:t>
            </a:r>
          </a:p>
          <a:p>
            <a:endParaRPr lang="de-DE" dirty="0"/>
          </a:p>
          <a:p>
            <a:pPr>
              <a:buNone/>
            </a:pPr>
            <a:r>
              <a:rPr lang="de-DE" dirty="0"/>
              <a:t>Das </a:t>
            </a:r>
            <a:r>
              <a:rPr lang="de-DE" b="1" dirty="0"/>
              <a:t>Haustier selbst</a:t>
            </a:r>
            <a:r>
              <a:rPr lang="de-DE" dirty="0"/>
              <a:t> basiert auf einer </a:t>
            </a:r>
            <a:r>
              <a:rPr lang="de-DE" b="1" dirty="0"/>
              <a:t>Basisklasse </a:t>
            </a:r>
            <a:r>
              <a:rPr lang="de-DE" b="1" dirty="0" err="1"/>
              <a:t>Pet</a:t>
            </a:r>
            <a:r>
              <a:rPr lang="de-DE" dirty="0"/>
              <a:t>, von der verschiedene Tierarten erben können – zum Beispiel ein Hund oder eine Robbe. Funktionen wie Füttern oder Spielen sind über </a:t>
            </a:r>
            <a:r>
              <a:rPr lang="de-DE" b="1" dirty="0"/>
              <a:t>Interfaces</a:t>
            </a:r>
            <a:r>
              <a:rPr lang="de-DE" dirty="0"/>
              <a:t> wie </a:t>
            </a:r>
            <a:r>
              <a:rPr lang="de-DE" dirty="0" err="1"/>
              <a:t>IFeedable</a:t>
            </a:r>
            <a:r>
              <a:rPr lang="de-DE" dirty="0"/>
              <a:t> oder </a:t>
            </a:r>
            <a:r>
              <a:rPr lang="de-DE" dirty="0" err="1"/>
              <a:t>IPlayable</a:t>
            </a:r>
            <a:r>
              <a:rPr lang="de-DE" dirty="0"/>
              <a:t> geregelt. </a:t>
            </a:r>
          </a:p>
          <a:p>
            <a:pPr>
              <a:buNone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>
              <a:buNone/>
            </a:pPr>
            <a:r>
              <a:rPr lang="de-DE" dirty="0"/>
              <a:t>Die </a:t>
            </a:r>
            <a:r>
              <a:rPr lang="de-DE" b="1" dirty="0"/>
              <a:t>aktuellen Zustände</a:t>
            </a:r>
            <a:r>
              <a:rPr lang="de-DE" dirty="0"/>
              <a:t> des Tiers – Hunger, Energie, Stimmung – werden mit </a:t>
            </a:r>
            <a:r>
              <a:rPr lang="de-DE" b="1" dirty="0" err="1"/>
              <a:t>ProgressBars</a:t>
            </a:r>
            <a:r>
              <a:rPr lang="de-DE" b="1" dirty="0"/>
              <a:t> visualisiert</a:t>
            </a:r>
            <a:r>
              <a:rPr lang="de-DE" dirty="0"/>
              <a:t>, und jede Aktion wird automatisch </a:t>
            </a:r>
            <a:r>
              <a:rPr lang="de-DE" b="1" dirty="0"/>
              <a:t>in einer Logdatei</a:t>
            </a:r>
            <a:r>
              <a:rPr lang="de-DE" dirty="0"/>
              <a:t> gespeichert.</a:t>
            </a:r>
            <a:br>
              <a:rPr lang="de-DE" dirty="0"/>
            </a:br>
            <a:r>
              <a:rPr lang="de-DE" b="1" dirty="0"/>
              <a:t>Im Backend</a:t>
            </a:r>
            <a:r>
              <a:rPr lang="de-DE" dirty="0"/>
              <a:t> verwenden wir eine </a:t>
            </a:r>
            <a:r>
              <a:rPr lang="de-DE" b="1" dirty="0" err="1"/>
              <a:t>MariaDB</a:t>
            </a:r>
            <a:r>
              <a:rPr lang="de-DE" b="1" dirty="0"/>
              <a:t>-Datenbank</a:t>
            </a:r>
            <a:r>
              <a:rPr lang="de-DE" dirty="0"/>
              <a:t> mit drei Tabellen: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Users für Benutzerdaten,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Pets</a:t>
            </a:r>
            <a:r>
              <a:rPr lang="de-DE" dirty="0"/>
              <a:t> für die Haustiere und deren Statuswerte,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Actions für die Aktionen, die im Spiel durchgeführt wurden.</a:t>
            </a:r>
          </a:p>
          <a:p>
            <a:r>
              <a:rPr lang="de-DE" dirty="0"/>
              <a:t>Die Kommunikation mit der Datenbank erfolgt über eine </a:t>
            </a:r>
            <a:r>
              <a:rPr lang="de-DE" b="1" dirty="0"/>
              <a:t>REST-API</a:t>
            </a:r>
            <a:r>
              <a:rPr lang="de-DE" dirty="0"/>
              <a:t>, die wir in C# programmiert haben. Diese API überträgt Daten im </a:t>
            </a:r>
            <a:r>
              <a:rPr lang="de-DE" b="1" dirty="0"/>
              <a:t>JSON-Format</a:t>
            </a:r>
            <a:r>
              <a:rPr lang="de-DE" dirty="0"/>
              <a:t> und ist mit </a:t>
            </a:r>
            <a:r>
              <a:rPr lang="de-DE" b="1" dirty="0"/>
              <a:t>Swagger dokumentiert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Wir haben auch ein </a:t>
            </a:r>
            <a:r>
              <a:rPr lang="de-DE" b="1" dirty="0"/>
              <a:t>Rollensystem</a:t>
            </a:r>
            <a:r>
              <a:rPr lang="de-DE" dirty="0"/>
              <a:t> eingebaut: </a:t>
            </a:r>
            <a:r>
              <a:rPr lang="de-DE" b="1" dirty="0"/>
              <a:t>Admins</a:t>
            </a:r>
            <a:r>
              <a:rPr lang="de-DE" dirty="0"/>
              <a:t> können alle Haustiere bearbeiten, während </a:t>
            </a:r>
            <a:r>
              <a:rPr lang="de-DE" b="1" dirty="0"/>
              <a:t>normale User</a:t>
            </a:r>
            <a:r>
              <a:rPr lang="de-DE" dirty="0"/>
              <a:t> nur auf ihre eigenen zugreifen dürfen. Auch im Backend haben wir </a:t>
            </a:r>
            <a:r>
              <a:rPr lang="de-DE" b="1" dirty="0"/>
              <a:t>Unit-Tests</a:t>
            </a:r>
            <a:r>
              <a:rPr lang="de-DE" dirty="0"/>
              <a:t> und </a:t>
            </a:r>
            <a:r>
              <a:rPr lang="de-DE" b="1" dirty="0" err="1"/>
              <a:t>Logging</a:t>
            </a:r>
            <a:r>
              <a:rPr lang="de-DE" dirty="0"/>
              <a:t> implementiert, um Aktionen und Fehler zu dokumentieren.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82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WPF eigene Ressourcenverwaltung</a:t>
            </a:r>
            <a:r>
              <a:rPr lang="de-DE" dirty="0"/>
              <a:t> nutzt, die von klassischen Dateipfaden und Dateioperationen abgekoppelt ist. Wenn ein Bild z. B. nur als </a:t>
            </a:r>
            <a:r>
              <a:rPr lang="de-DE" i="1" dirty="0"/>
              <a:t>„Content“</a:t>
            </a:r>
            <a:r>
              <a:rPr lang="de-DE" dirty="0"/>
              <a:t> eingebunden wird, liegt es zwar zur Laufzeit im Ausgabeverzeichnis, </a:t>
            </a:r>
            <a:r>
              <a:rPr lang="de-DE" b="1" dirty="0"/>
              <a:t>aber WPF kann es nicht als XAML-Ressource auflösen</a:t>
            </a:r>
            <a:r>
              <a:rPr lang="de-DE" dirty="0"/>
              <a:t> – vor allem nicht mit dem URI-Schema </a:t>
            </a:r>
            <a:r>
              <a:rPr lang="de-DE" dirty="0" err="1"/>
              <a:t>Resource</a:t>
            </a:r>
            <a:r>
              <a:rPr lang="de-DE" dirty="0"/>
              <a:t>-&gt;Dann kann WPF es über den </a:t>
            </a:r>
            <a:r>
              <a:rPr lang="de-DE" dirty="0" err="1"/>
              <a:t>Resource-Loader</a:t>
            </a:r>
            <a:r>
              <a:rPr lang="de-DE" dirty="0"/>
              <a:t> direkt finden und darstellen – unabhängig vom Dateisystem.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68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….</a:t>
            </a:r>
            <a:r>
              <a:rPr lang="de-DE" sz="1200" dirty="0">
                <a:ea typeface="+mj-ea"/>
              </a:rPr>
              <a:t> , obwohl er nur einmal erscheinen sollte.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a typeface="+mj-ea"/>
              </a:rPr>
              <a:t>…, wenn andere Animationen im Nachhinein dazukommen.</a:t>
            </a:r>
            <a:endParaRPr lang="de-DE" dirty="0"/>
          </a:p>
          <a:p>
            <a:r>
              <a:rPr lang="de-DE" dirty="0"/>
              <a:t>WPF arbeitet intern mit einem sogenannten </a:t>
            </a:r>
            <a:r>
              <a:rPr lang="de-DE" b="1" dirty="0"/>
              <a:t>Visual </a:t>
            </a:r>
            <a:r>
              <a:rPr lang="de-DE" b="1" dirty="0" err="1"/>
              <a:t>Tree</a:t>
            </a:r>
            <a:r>
              <a:rPr lang="de-DE" dirty="0"/>
              <a:t>, der bei jeder Änderung an UI-Elementen neu aufgebaut oder invalidiert werden kann.</a:t>
            </a:r>
          </a:p>
          <a:p>
            <a:r>
              <a:rPr lang="de-DE" dirty="0"/>
              <a:t>Wird z. B. ein Storyboard (wie eine Farb-Animation) auf ein UI-Element angewendet, </a:t>
            </a:r>
            <a:r>
              <a:rPr lang="de-DE" b="1" dirty="0"/>
              <a:t>kann dies den </a:t>
            </a:r>
            <a:r>
              <a:rPr lang="de-DE" b="1" dirty="0" err="1"/>
              <a:t>Redraw</a:t>
            </a:r>
            <a:r>
              <a:rPr lang="de-DE" b="1" dirty="0"/>
              <a:t> des gesamten Grids oder Fensters triggern</a:t>
            </a:r>
            <a:r>
              <a:rPr lang="de-DE" dirty="0"/>
              <a:t>, insbesondere wenn zuvor eine Sichtbarkeitsanimation (</a:t>
            </a:r>
            <a:r>
              <a:rPr lang="de-DE" dirty="0" err="1"/>
              <a:t>Opacity</a:t>
            </a:r>
            <a:r>
              <a:rPr lang="de-DE" dirty="0"/>
              <a:t>) definiert war.</a:t>
            </a:r>
          </a:p>
          <a:p>
            <a:r>
              <a:rPr lang="de-AT" dirty="0" err="1"/>
              <a:t>Opacity</a:t>
            </a:r>
            <a:r>
              <a:rPr lang="de-AT" dirty="0"/>
              <a:t>-Animation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8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gif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3D83EA57-C630-300B-0791-DBD9A782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58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98722A-AD4F-EB4F-C5A0-D1F65566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AT" dirty="0"/>
              <a:t>PET OR REGET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AEE4-721A-210E-A624-BC45485A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3F388"/>
                </a:solidFill>
              </a:rPr>
              <a:t>Delete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or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yeet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endParaRPr lang="de-AT" dirty="0">
              <a:solidFill>
                <a:srgbClr val="F3F3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6781C-868F-0B26-5D1C-872EE5E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38E1B2-5D14-7A5E-C7C9-8B21FD1DF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29124"/>
            <a:ext cx="11007673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/>
              <a:t> Ein digitales Haustier, das aktiv gepflegt werden muss.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Das virtuelle Haustier hat Bedürfnisse wie Hunger, Energie, Laune.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Wird es vernachlässigt, verschlechtert sich sein Zustand im Schlimmsten fall „stirbt“ es. Der Spieler versucht, es so lange wie möglich am Leben zu halten.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6BED4-E933-0AA8-49C6-8EEC8F6A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Technische Umsetzung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8A1DA8-E8FC-FF7F-1256-A03910138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70301"/>
            <a:ext cx="50258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b="1" dirty="0">
                <a:latin typeface="+mj-lt"/>
                <a:ea typeface="+mj-ea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b="1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4 Fenster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Auswahl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Hauptspiel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Editor für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OOP: Basisklasse </a:t>
            </a:r>
            <a:r>
              <a:rPr lang="de-DE" altLang="de-DE" sz="1600" dirty="0" err="1">
                <a:latin typeface="+mj-lt"/>
                <a:ea typeface="+mj-ea"/>
              </a:rPr>
              <a:t>Pet</a:t>
            </a:r>
            <a:r>
              <a:rPr lang="de-DE" altLang="de-DE" sz="1600" dirty="0">
                <a:latin typeface="+mj-lt"/>
                <a:ea typeface="+mj-ea"/>
              </a:rPr>
              <a:t> = Vererbung für Tierarten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Interfaces: </a:t>
            </a:r>
            <a:r>
              <a:rPr lang="de-DE" altLang="de-DE" sz="1600" dirty="0" err="1">
                <a:latin typeface="+mj-lt"/>
                <a:ea typeface="+mj-ea"/>
              </a:rPr>
              <a:t>IFeedable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IPlayable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Isleepable</a:t>
            </a: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Aktionen: Füttern, Spielen, Schlafen → ändern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9FA5-3A41-2A66-55CD-389EC2FA27D7}"/>
              </a:ext>
            </a:extLst>
          </p:cNvPr>
          <p:cNvSpPr txBox="1"/>
          <p:nvPr/>
        </p:nvSpPr>
        <p:spPr>
          <a:xfrm>
            <a:off x="7534028" y="3270739"/>
            <a:ext cx="4540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Backend</a:t>
            </a:r>
          </a:p>
          <a:p>
            <a:endParaRPr lang="de-AT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MariaDB</a:t>
            </a: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Users (Name, Passwort,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Role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Pets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(Status,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Owner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Actions (Aktionstyp,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Timestamp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REST-API mit C#,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Swagger: API-Dokumentation</a:t>
            </a:r>
          </a:p>
          <a:p>
            <a:br>
              <a:rPr lang="de-AT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5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3B77-2CFA-D421-EA3F-4D0FAF8A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86" y="726830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 dirty="0"/>
              <a:t>Herausforderungen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80FE8C-7092-3EFB-DDE4-8E741ECF3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52738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03D5078-F8EB-7B52-A5CC-BF7F8E4A1D02}"/>
              </a:ext>
            </a:extLst>
          </p:cNvPr>
          <p:cNvSpPr/>
          <p:nvPr/>
        </p:nvSpPr>
        <p:spPr>
          <a:xfrm>
            <a:off x="1444663" y="367447"/>
            <a:ext cx="2064780" cy="25750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 descr="Ein Bild, das Säugetier, Meeressäuger, Wasser, Aquatische Säugetiere enthält.&#10;&#10;KI-generierte Inhalte können fehlerhaft sein.">
            <a:extLst>
              <a:ext uri="{FF2B5EF4-FFF2-40B4-BE49-F238E27FC236}">
                <a16:creationId xmlns:a16="http://schemas.microsoft.com/office/drawing/2014/main" id="{D8CF58FA-F741-D155-6F8E-7E0519DEC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166" y="636659"/>
            <a:ext cx="1509774" cy="20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E05F4-53C0-840D-9B98-1D1DCF4A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/>
              <a:t>Herausforderungen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905E57-14B3-1097-B597-382545A5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67328"/>
              </p:ext>
            </p:extLst>
          </p:nvPr>
        </p:nvGraphicFramePr>
        <p:xfrm>
          <a:off x="4958257" y="887213"/>
          <a:ext cx="646002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56E92D-8C56-AC5B-4AB2-713CD8E948DD}"/>
              </a:ext>
            </a:extLst>
          </p:cNvPr>
          <p:cNvSpPr/>
          <p:nvPr/>
        </p:nvSpPr>
        <p:spPr>
          <a:xfrm>
            <a:off x="875323" y="3734042"/>
            <a:ext cx="2657231" cy="26146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 descr="Ein Bild, das Kreis,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6CBCAD8C-42E5-6FE5-D503-E18DD0C9B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286" y="3999765"/>
            <a:ext cx="2025362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A1C0-5B88-6564-5D38-61967DD1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5" name="Inhaltsplatzhalter 4" descr="Ein Bild, das Wasser, Meeressäuger, Säugetier, Im Haus enthält.&#10;&#10;KI-generierte Inhalte können fehlerhaft sein.">
            <a:extLst>
              <a:ext uri="{FF2B5EF4-FFF2-40B4-BE49-F238E27FC236}">
                <a16:creationId xmlns:a16="http://schemas.microsoft.com/office/drawing/2014/main" id="{7B4E8588-3F75-75FF-C399-D4F135FC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16" y="2126700"/>
            <a:ext cx="4192920" cy="3239984"/>
          </a:xfrm>
        </p:spPr>
      </p:pic>
    </p:spTree>
    <p:extLst>
      <p:ext uri="{BB962C8B-B14F-4D97-AF65-F5344CB8AC3E}">
        <p14:creationId xmlns:p14="http://schemas.microsoft.com/office/powerpoint/2010/main" val="1718341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611</Words>
  <Application>Microsoft Office PowerPoint</Application>
  <PresentationFormat>Breitbild</PresentationFormat>
  <Paragraphs>65</Paragraphs>
  <Slides>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Wingdings 2</vt:lpstr>
      <vt:lpstr>Schiefer</vt:lpstr>
      <vt:lpstr>PET OR REGET</vt:lpstr>
      <vt:lpstr>Inhalt</vt:lpstr>
      <vt:lpstr>Technische Umsetzung</vt:lpstr>
      <vt:lpstr>Herausforderungen</vt:lpstr>
      <vt:lpstr>Herausforderungen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RÜTZLER Laura</dc:creator>
  <cp:lastModifiedBy>RÜTZLER Laura</cp:lastModifiedBy>
  <cp:revision>3</cp:revision>
  <dcterms:created xsi:type="dcterms:W3CDTF">2025-06-15T14:30:01Z</dcterms:created>
  <dcterms:modified xsi:type="dcterms:W3CDTF">2025-06-15T15:47:38Z</dcterms:modified>
</cp:coreProperties>
</file>